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74" r:id="rId6"/>
    <p:sldId id="261" r:id="rId7"/>
    <p:sldId id="263" r:id="rId8"/>
    <p:sldId id="265" r:id="rId9"/>
    <p:sldId id="267" r:id="rId10"/>
    <p:sldId id="268" r:id="rId11"/>
    <p:sldId id="273" r:id="rId12"/>
    <p:sldId id="269" r:id="rId13"/>
    <p:sldId id="270" r:id="rId14"/>
    <p:sldId id="271" r:id="rId15"/>
    <p:sldId id="279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B172-332A-4B17-AF19-EC9E4E5481CF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7670-E555-48C2-A3B2-B8E137447AD5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55AD-FD7C-474C-B591-93BA81A2F50D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2D37-B142-459D-8642-93DECA2E06F3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7711-99FF-47E8-9ABB-E80FD6D3F37F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98F-3374-49DC-8E36-21234BFD15AE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8480-C61C-44FB-91F4-F2E48068CF66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B5C9-3A47-4F87-9D1D-867F4A169174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9B18-6120-4764-9B33-E3EE78FA0770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6D24-55DE-4158-9B71-703BADEF0E70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4788-2C8C-44E8-B88B-8B50BBD04AA9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9DDE-DB66-4F29-8143-C6FFFD08F5E2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451C-4540-4F6E-A921-F4C05D269789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03AF-43F0-4B2B-8705-E67A3E23533E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4C16-3809-4B33-B0E6-DD427E077EC7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E2CC-F712-4939-98DF-1B56E9AA9233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1B3C-E1FE-4044-A231-C4E531068912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4C51-4C5E-4DE5-B306-58C9D5D9B528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B747-FAF4-4F6A-91FE-F4FD1EF2054B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62CF-342C-4BCB-A248-F694CBA53ABD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5A05-6730-4898-9152-1DD3C5D5E46C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7740-F2A0-44AD-9E8E-B1C02C077B8E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ca-ES" smtClean="0"/>
          </a:p>
        </p:txBody>
      </p:sp>
      <p:sp>
        <p:nvSpPr>
          <p:cNvPr id="286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373CC-A4DD-433A-A043-994B040C3632}" type="datetimeFigureOut">
              <a:rPr lang="ca-ES"/>
              <a:pPr>
                <a:defRPr/>
              </a:pPr>
              <a:t>21/01/2013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367C8A-79E6-4130-BE51-50161952C1F3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brobroncoscopia\Fibrobroncoscopia-%20N\1-Intubaci&#243;n%20oral%20con%20fibroscopio%20en%20paciente%20dormido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Fibrobroncoscopia\Fibrobroncoscopia-%20N\2-INTUBACION%20FIBROBRONCOSCOPIO%20DESPIERTOwmv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Fibrobroncoscopia\Fibrobroncoscopia-%20N\3-INTUBACI&#211;N%20CON%20FIBROBRONCOSCOPIO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1871662"/>
          </a:xfrm>
        </p:spPr>
        <p:txBody>
          <a:bodyPr/>
          <a:lstStyle/>
          <a:p>
            <a:r>
              <a:rPr lang="ca-ES" b="1" smtClean="0">
                <a:solidFill>
                  <a:srgbClr val="C00000"/>
                </a:solidFill>
              </a:rPr>
              <a:t>MANEIG  FIBROBRONCOSCOPI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2400" b="1" dirty="0" smtClean="0"/>
              <a:t>Dra. </a:t>
            </a:r>
            <a:r>
              <a:rPr lang="ca-ES" sz="2400" b="1" dirty="0" err="1" smtClean="0"/>
              <a:t>Bayo</a:t>
            </a:r>
            <a:r>
              <a:rPr lang="ca-ES" sz="2400" b="1" dirty="0" smtClean="0"/>
              <a:t>/</a:t>
            </a:r>
            <a:r>
              <a:rPr lang="ca-ES" sz="2400" b="1" dirty="0" err="1" smtClean="0"/>
              <a:t>Deiros</a:t>
            </a:r>
            <a:endParaRPr lang="ca-ES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2400" b="1" dirty="0" smtClean="0"/>
              <a:t>Hospital General de </a:t>
            </a:r>
            <a:r>
              <a:rPr lang="ca-ES" sz="2400" b="1" dirty="0" err="1" smtClean="0"/>
              <a:t>l´Hospitalet</a:t>
            </a:r>
            <a:endParaRPr lang="ca-ES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2400" b="1" dirty="0" smtClean="0"/>
              <a:t>Consorci Sanitari Integral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2400" b="1" dirty="0" smtClean="0"/>
              <a:t>Gener  2013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PREPARACIÓ MATERIAL </a:t>
            </a:r>
          </a:p>
        </p:txBody>
      </p:sp>
      <p:sp>
        <p:nvSpPr>
          <p:cNvPr id="22530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/>
              <a:t>Revisar i preparar </a:t>
            </a:r>
            <a:r>
              <a:rPr lang="ca-ES" sz="2000" dirty="0" err="1" smtClean="0"/>
              <a:t>fibrobroncoscopi</a:t>
            </a:r>
            <a:r>
              <a:rPr lang="ca-ES" sz="2000" dirty="0" smtClean="0"/>
              <a:t>:  funcionament i enfocar</a:t>
            </a:r>
          </a:p>
          <a:p>
            <a:r>
              <a:rPr lang="ca-ES" sz="2000" dirty="0" smtClean="0"/>
              <a:t>Connectar font de llum</a:t>
            </a:r>
          </a:p>
          <a:p>
            <a:r>
              <a:rPr lang="ca-ES" sz="2000" dirty="0" smtClean="0">
                <a:solidFill>
                  <a:srgbClr val="C00000"/>
                </a:solidFill>
              </a:rPr>
              <a:t>Taula de treball:</a:t>
            </a:r>
          </a:p>
          <a:p>
            <a:pPr>
              <a:buFont typeface="Wingdings" pitchFamily="2" charset="2"/>
              <a:buChar char="ü"/>
            </a:pPr>
            <a:r>
              <a:rPr lang="ca-ES" sz="2000" dirty="0" smtClean="0"/>
              <a:t>Muntar  TET </a:t>
            </a:r>
            <a:r>
              <a:rPr lang="ca-ES" sz="1600" dirty="0" smtClean="0"/>
              <a:t>(lubricat int.) </a:t>
            </a:r>
            <a:r>
              <a:rPr lang="ca-ES" sz="2000" dirty="0" smtClean="0"/>
              <a:t>amb </a:t>
            </a:r>
            <a:r>
              <a:rPr lang="ca-ES" sz="2000" dirty="0" err="1" smtClean="0"/>
              <a:t>fibrobroncoscopi</a:t>
            </a:r>
            <a:r>
              <a:rPr lang="ca-ES" sz="2000" dirty="0" smtClean="0"/>
              <a:t>,  </a:t>
            </a:r>
            <a:r>
              <a:rPr lang="ca-ES" sz="1600" dirty="0" smtClean="0"/>
              <a:t>fixar-lo al “</a:t>
            </a:r>
            <a:r>
              <a:rPr lang="ca-ES" sz="1600" dirty="0" err="1" smtClean="0"/>
              <a:t>fibro</a:t>
            </a:r>
            <a:r>
              <a:rPr lang="ca-ES" sz="1600" dirty="0" smtClean="0"/>
              <a:t>”</a:t>
            </a:r>
            <a:r>
              <a:rPr lang="ca-ES" sz="2000" dirty="0" smtClean="0"/>
              <a:t> </a:t>
            </a:r>
            <a:r>
              <a:rPr lang="ca-ES" sz="1600" dirty="0" smtClean="0"/>
              <a:t>(extrem sup.)</a:t>
            </a:r>
          </a:p>
          <a:p>
            <a:pPr>
              <a:buFont typeface="Wingdings" pitchFamily="2" charset="2"/>
              <a:buChar char="ü"/>
            </a:pPr>
            <a:r>
              <a:rPr lang="ca-ES" sz="2000" dirty="0" smtClean="0"/>
              <a:t>Lubricar globus del “</a:t>
            </a:r>
            <a:r>
              <a:rPr lang="ca-ES" sz="2000" dirty="0" err="1" smtClean="0"/>
              <a:t>neumo</a:t>
            </a:r>
            <a:r>
              <a:rPr lang="ca-ES" sz="2000" dirty="0" smtClean="0"/>
              <a:t>” del TET  </a:t>
            </a:r>
            <a:r>
              <a:rPr lang="ca-ES" sz="1600" dirty="0" smtClean="0"/>
              <a:t>(lubricant hidrosoluble)</a:t>
            </a:r>
          </a:p>
          <a:p>
            <a:pPr>
              <a:buFont typeface="Wingdings" pitchFamily="2" charset="2"/>
              <a:buChar char="ü"/>
            </a:pPr>
            <a:r>
              <a:rPr lang="ca-ES" sz="2000" dirty="0" smtClean="0"/>
              <a:t>Passar catèter peridural per el canal de treball del “</a:t>
            </a:r>
            <a:r>
              <a:rPr lang="ca-ES" sz="2000" dirty="0" err="1" smtClean="0"/>
              <a:t>fibro</a:t>
            </a:r>
            <a:r>
              <a:rPr lang="ca-ES" sz="2000" dirty="0" smtClean="0"/>
              <a:t>”, </a:t>
            </a:r>
            <a:r>
              <a:rPr lang="ca-ES" sz="1600" dirty="0" smtClean="0"/>
              <a:t>purgat amb </a:t>
            </a:r>
            <a:r>
              <a:rPr lang="ca-ES" sz="1600" dirty="0" err="1" smtClean="0"/>
              <a:t>lido</a:t>
            </a:r>
            <a:r>
              <a:rPr lang="ca-ES" sz="1600" dirty="0" smtClean="0"/>
              <a:t> 2%</a:t>
            </a:r>
          </a:p>
          <a:p>
            <a:pPr>
              <a:buFont typeface="Wingdings" pitchFamily="2" charset="2"/>
              <a:buChar char="ü"/>
            </a:pPr>
            <a:r>
              <a:rPr lang="ca-ES" sz="2000" dirty="0" smtClean="0"/>
              <a:t>Xeringa 5ml amb </a:t>
            </a:r>
            <a:r>
              <a:rPr lang="ca-ES" sz="2000" dirty="0" err="1" smtClean="0"/>
              <a:t>lido</a:t>
            </a:r>
            <a:r>
              <a:rPr lang="ca-ES" sz="2000" dirty="0" smtClean="0"/>
              <a:t> 2%</a:t>
            </a:r>
          </a:p>
          <a:p>
            <a:pPr>
              <a:buFont typeface="Wingdings" pitchFamily="2" charset="2"/>
              <a:buChar char="ü"/>
            </a:pPr>
            <a:r>
              <a:rPr lang="ca-ES" sz="2000" dirty="0" smtClean="0"/>
              <a:t>Cànula  “</a:t>
            </a:r>
            <a:r>
              <a:rPr lang="ca-ES" sz="2000" dirty="0" err="1" smtClean="0"/>
              <a:t>Vama</a:t>
            </a:r>
            <a:r>
              <a:rPr lang="ca-ES" sz="2000" dirty="0" smtClean="0"/>
              <a:t>”(</a:t>
            </a:r>
            <a:r>
              <a:rPr lang="ca-ES" sz="2000" dirty="0" err="1" smtClean="0"/>
              <a:t>Ovassapian</a:t>
            </a:r>
            <a:r>
              <a:rPr lang="ca-ES" sz="2000" dirty="0" smtClean="0"/>
              <a:t>)/ cànula de Williams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3554" name="Picture 3" descr="C:\Users\Benet Bayo\Documents\Documents\Montse -hospital\Fibrobroncoscopi\fotos fibro\26072012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549275"/>
            <a:ext cx="7461250" cy="559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MONITORITZACIÓ I SEDACIÓ</a:t>
            </a: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sz="2000" dirty="0" smtClean="0"/>
          </a:p>
          <a:p>
            <a:r>
              <a:rPr lang="ca-ES" sz="2000" dirty="0" err="1" smtClean="0"/>
              <a:t>Monitorització</a:t>
            </a:r>
            <a:r>
              <a:rPr lang="ca-ES" sz="2000" dirty="0" smtClean="0"/>
              <a:t>:  ECG, </a:t>
            </a:r>
            <a:r>
              <a:rPr lang="ca-ES" sz="2000" dirty="0" err="1" smtClean="0"/>
              <a:t>Sat</a:t>
            </a:r>
            <a:r>
              <a:rPr lang="ca-ES" sz="2000" dirty="0" smtClean="0"/>
              <a:t> O2, TA, BIS</a:t>
            </a:r>
          </a:p>
          <a:p>
            <a:r>
              <a:rPr lang="ca-ES" sz="2000" dirty="0" smtClean="0"/>
              <a:t>Posició </a:t>
            </a:r>
            <a:r>
              <a:rPr lang="ca-ES" sz="2000" dirty="0" err="1" smtClean="0"/>
              <a:t>semi-sentat</a:t>
            </a:r>
            <a:r>
              <a:rPr lang="ca-ES" sz="2000" dirty="0" smtClean="0"/>
              <a:t> del pacient </a:t>
            </a:r>
            <a:r>
              <a:rPr lang="ca-ES" sz="1600" dirty="0" smtClean="0"/>
              <a:t>(+ confort), si “</a:t>
            </a:r>
            <a:r>
              <a:rPr lang="ca-ES" sz="1600" dirty="0" err="1" smtClean="0"/>
              <a:t>fibro</a:t>
            </a:r>
            <a:r>
              <a:rPr lang="ca-ES" sz="1600" dirty="0" smtClean="0"/>
              <a:t>” des de part anterior pacient</a:t>
            </a:r>
          </a:p>
          <a:p>
            <a:r>
              <a:rPr lang="ca-ES" sz="2000" dirty="0" smtClean="0"/>
              <a:t>Ulleres nasals 2-3 </a:t>
            </a:r>
            <a:r>
              <a:rPr lang="ca-ES" sz="2000" dirty="0" err="1" smtClean="0"/>
              <a:t>lx</a:t>
            </a:r>
            <a:r>
              <a:rPr lang="ca-ES" sz="2000" dirty="0" smtClean="0"/>
              <a:t>´</a:t>
            </a:r>
          </a:p>
          <a:p>
            <a:endParaRPr lang="ca-ES" sz="2000" dirty="0" smtClean="0"/>
          </a:p>
          <a:p>
            <a:r>
              <a:rPr lang="ca-ES" sz="2000" b="1" dirty="0" smtClean="0"/>
              <a:t>Sedació</a:t>
            </a:r>
            <a:r>
              <a:rPr lang="ca-ES" sz="2000" dirty="0" smtClean="0"/>
              <a:t>: </a:t>
            </a:r>
            <a:r>
              <a:rPr lang="ca-ES" sz="1600" dirty="0" smtClean="0"/>
              <a:t>10-15 min abans iniciar </a:t>
            </a:r>
            <a:r>
              <a:rPr lang="ca-ES" sz="1600" dirty="0" err="1" smtClean="0"/>
              <a:t>fibrobroncoscòpia</a:t>
            </a:r>
            <a:endParaRPr lang="ca-ES" sz="1600" dirty="0" smtClean="0"/>
          </a:p>
          <a:p>
            <a:pPr>
              <a:buFont typeface="Wingdings" pitchFamily="2" charset="2"/>
              <a:buChar char="ü"/>
            </a:pPr>
            <a:r>
              <a:rPr lang="ca-ES" sz="2000" dirty="0" smtClean="0"/>
              <a:t> </a:t>
            </a:r>
            <a:r>
              <a:rPr lang="ca-ES" sz="2000" dirty="0" err="1" smtClean="0"/>
              <a:t>Remifentanil</a:t>
            </a:r>
            <a:r>
              <a:rPr lang="ca-ES" sz="2000" dirty="0" smtClean="0"/>
              <a:t>  0,05-0,1 </a:t>
            </a:r>
            <a:r>
              <a:rPr lang="ca-ES" sz="1800" dirty="0" smtClean="0">
                <a:latin typeface="Calibri (cuerpo)"/>
                <a:cs typeface="Times New Roman" pitchFamily="18" charset="0"/>
              </a:rPr>
              <a:t>µg/Kg/min (TCI: 1,5-0,2 </a:t>
            </a:r>
            <a:r>
              <a:rPr lang="ca-ES" sz="1800" dirty="0" err="1" smtClean="0">
                <a:latin typeface="Calibri (cuerpo)"/>
                <a:cs typeface="Times New Roman" pitchFamily="18" charset="0"/>
              </a:rPr>
              <a:t>ng</a:t>
            </a:r>
            <a:r>
              <a:rPr lang="ca-ES" sz="1800" dirty="0" smtClean="0">
                <a:latin typeface="Calibri (cuerpo)"/>
                <a:cs typeface="Times New Roman" pitchFamily="18" charset="0"/>
              </a:rPr>
              <a:t>/ml)</a:t>
            </a:r>
          </a:p>
          <a:p>
            <a:pPr>
              <a:buFont typeface="Wingdings" pitchFamily="2" charset="2"/>
              <a:buChar char="ü"/>
            </a:pPr>
            <a:r>
              <a:rPr lang="ca-ES" sz="2000" dirty="0" smtClean="0">
                <a:cs typeface="Times New Roman" pitchFamily="18" charset="0"/>
              </a:rPr>
              <a:t>Mantenir  col·laboració del pacient </a:t>
            </a:r>
            <a:r>
              <a:rPr lang="ca-ES" sz="1600" dirty="0" smtClean="0">
                <a:cs typeface="Times New Roman" pitchFamily="18" charset="0"/>
              </a:rPr>
              <a:t>(obeir ordres). Escala </a:t>
            </a:r>
            <a:r>
              <a:rPr lang="ca-ES" sz="1600" dirty="0" err="1" smtClean="0">
                <a:cs typeface="Times New Roman" pitchFamily="18" charset="0"/>
              </a:rPr>
              <a:t>Ramsay</a:t>
            </a:r>
            <a:r>
              <a:rPr lang="ca-ES" sz="1600" dirty="0" smtClean="0">
                <a:cs typeface="Times New Roman" pitchFamily="18" charset="0"/>
              </a:rPr>
              <a:t>  </a:t>
            </a:r>
            <a:r>
              <a:rPr lang="ca-ES" sz="1600" dirty="0" smtClean="0">
                <a:cs typeface="Times New Roman" pitchFamily="18" charset="0"/>
              </a:rPr>
              <a:t>2-3</a:t>
            </a:r>
          </a:p>
          <a:p>
            <a:pPr>
              <a:buFont typeface="Arial" charset="0"/>
              <a:buNone/>
            </a:pPr>
            <a:r>
              <a:rPr lang="ca-ES" sz="2000" dirty="0" smtClean="0">
                <a:cs typeface="Times New Roman" pitchFamily="18" charset="0"/>
              </a:rPr>
              <a:t>      </a:t>
            </a:r>
            <a:endParaRPr lang="ca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FIBROBRONCOSCÒPIA  ORAL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a-ES" sz="2000" dirty="0" smtClean="0"/>
              <a:t>Introduir el “</a:t>
            </a:r>
            <a:r>
              <a:rPr lang="ca-ES" sz="2000" dirty="0" err="1" smtClean="0"/>
              <a:t>fibro</a:t>
            </a:r>
            <a:r>
              <a:rPr lang="ca-ES" sz="2000" dirty="0" smtClean="0"/>
              <a:t>” a través cànula </a:t>
            </a:r>
            <a:r>
              <a:rPr lang="ca-ES" sz="2000" dirty="0" err="1" smtClean="0"/>
              <a:t>Vama</a:t>
            </a:r>
            <a:r>
              <a:rPr lang="ca-ES" sz="2000" dirty="0" smtClean="0"/>
              <a:t> (mantenint línea mitja)</a:t>
            </a:r>
          </a:p>
          <a:p>
            <a:r>
              <a:rPr lang="ca-ES" sz="2000" dirty="0" smtClean="0"/>
              <a:t>Anar avançant fins part distal cànula </a:t>
            </a:r>
            <a:r>
              <a:rPr lang="ca-ES" sz="2000" dirty="0" smtClean="0">
                <a:sym typeface="Wingdings" pitchFamily="2" charset="2"/>
              </a:rPr>
              <a:t> </a:t>
            </a:r>
            <a:r>
              <a:rPr lang="ca-ES" sz="2000" b="1" u="sng" dirty="0" smtClean="0">
                <a:sym typeface="Wingdings" pitchFamily="2" charset="2"/>
              </a:rPr>
              <a:t>epiglotis</a:t>
            </a:r>
            <a:r>
              <a:rPr lang="ca-ES" sz="2000" dirty="0" smtClean="0">
                <a:sym typeface="Wingdings" pitchFamily="2" charset="2"/>
              </a:rPr>
              <a:t> (instil·lar 1cc lido2% +/- aire)</a:t>
            </a:r>
          </a:p>
          <a:p>
            <a:r>
              <a:rPr lang="ca-ES" sz="2000" dirty="0" smtClean="0">
                <a:solidFill>
                  <a:srgbClr val="0070C0"/>
                </a:solidFill>
                <a:sym typeface="Wingdings" pitchFamily="2" charset="2"/>
              </a:rPr>
              <a:t>Al administrar </a:t>
            </a:r>
            <a:r>
              <a:rPr lang="ca-ES" sz="2000" dirty="0" err="1" smtClean="0">
                <a:solidFill>
                  <a:srgbClr val="0070C0"/>
                </a:solidFill>
                <a:sym typeface="Wingdings" pitchFamily="2" charset="2"/>
              </a:rPr>
              <a:t>lido</a:t>
            </a:r>
            <a:r>
              <a:rPr lang="ca-ES" sz="2000" dirty="0" smtClean="0">
                <a:solidFill>
                  <a:srgbClr val="0070C0"/>
                </a:solidFill>
                <a:sym typeface="Wingdings" pitchFamily="2" charset="2"/>
              </a:rPr>
              <a:t> 2%  + tos, + pèrdua visió  mantenir ferm “</a:t>
            </a:r>
            <a:r>
              <a:rPr lang="ca-ES" sz="2000" dirty="0" err="1" smtClean="0">
                <a:solidFill>
                  <a:srgbClr val="0070C0"/>
                </a:solidFill>
                <a:sym typeface="Wingdings" pitchFamily="2" charset="2"/>
              </a:rPr>
              <a:t>fibro</a:t>
            </a:r>
            <a:r>
              <a:rPr lang="ca-ES" sz="2000" dirty="0" smtClean="0">
                <a:solidFill>
                  <a:srgbClr val="0070C0"/>
                </a:solidFill>
                <a:sym typeface="Wingdings" pitchFamily="2" charset="2"/>
              </a:rPr>
              <a:t>”</a:t>
            </a:r>
          </a:p>
          <a:p>
            <a:r>
              <a:rPr lang="ca-ES" sz="2000" dirty="0" smtClean="0">
                <a:sym typeface="Wingdings" pitchFamily="2" charset="2"/>
              </a:rPr>
              <a:t>Dirigir el “</a:t>
            </a:r>
            <a:r>
              <a:rPr lang="ca-ES" sz="2000" dirty="0" err="1" smtClean="0">
                <a:sym typeface="Wingdings" pitchFamily="2" charset="2"/>
              </a:rPr>
              <a:t>fibro</a:t>
            </a:r>
            <a:r>
              <a:rPr lang="ca-ES" sz="2000" dirty="0" smtClean="0">
                <a:sym typeface="Wingdings" pitchFamily="2" charset="2"/>
              </a:rPr>
              <a:t>” a la part anterior epiglotis  </a:t>
            </a:r>
            <a:r>
              <a:rPr lang="ca-ES" sz="2000" b="1" u="sng" dirty="0" smtClean="0">
                <a:sym typeface="Wingdings" pitchFamily="2" charset="2"/>
              </a:rPr>
              <a:t>visualitza glotis </a:t>
            </a:r>
            <a:r>
              <a:rPr lang="ca-ES" sz="2000" dirty="0" smtClean="0">
                <a:sym typeface="Wingdings" pitchFamily="2" charset="2"/>
              </a:rPr>
              <a:t>(instil·lar </a:t>
            </a:r>
            <a:r>
              <a:rPr lang="ca-ES" sz="2000" dirty="0" err="1" smtClean="0">
                <a:sym typeface="Wingdings" pitchFamily="2" charset="2"/>
              </a:rPr>
              <a:t>lido</a:t>
            </a:r>
            <a:r>
              <a:rPr lang="ca-ES" sz="2000" dirty="0" smtClean="0">
                <a:sym typeface="Wingdings" pitchFamily="2" charset="2"/>
              </a:rPr>
              <a:t> 2%)</a:t>
            </a:r>
          </a:p>
          <a:p>
            <a:r>
              <a:rPr lang="ca-ES" sz="2000" dirty="0" smtClean="0">
                <a:sym typeface="Wingdings" pitchFamily="2" charset="2"/>
              </a:rPr>
              <a:t>Avançar “catèter peridural/</a:t>
            </a:r>
            <a:r>
              <a:rPr lang="ca-ES" sz="2000" dirty="0" err="1" smtClean="0">
                <a:sym typeface="Wingdings" pitchFamily="2" charset="2"/>
              </a:rPr>
              <a:t>fibro</a:t>
            </a:r>
            <a:r>
              <a:rPr lang="ca-ES" sz="2000" dirty="0" smtClean="0">
                <a:sym typeface="Wingdings" pitchFamily="2" charset="2"/>
              </a:rPr>
              <a:t>” a través cordes vocals  </a:t>
            </a:r>
            <a:r>
              <a:rPr lang="ca-ES" sz="2000" b="1" u="sng" dirty="0" err="1" smtClean="0">
                <a:sym typeface="Wingdings" pitchFamily="2" charset="2"/>
              </a:rPr>
              <a:t>intratraqueal</a:t>
            </a:r>
            <a:r>
              <a:rPr lang="ca-ES" sz="2000" dirty="0" smtClean="0">
                <a:sym typeface="Wingdings" pitchFamily="2" charset="2"/>
              </a:rPr>
              <a:t> instil·lar </a:t>
            </a:r>
            <a:r>
              <a:rPr lang="ca-ES" sz="2000" dirty="0" err="1" smtClean="0">
                <a:sym typeface="Wingdings" pitchFamily="2" charset="2"/>
              </a:rPr>
              <a:t>lido</a:t>
            </a:r>
            <a:r>
              <a:rPr lang="ca-ES" sz="2000" dirty="0" smtClean="0">
                <a:sym typeface="Wingdings" pitchFamily="2" charset="2"/>
              </a:rPr>
              <a:t> 2%</a:t>
            </a:r>
          </a:p>
          <a:p>
            <a:pPr>
              <a:buFont typeface="Arial" charset="0"/>
              <a:buNone/>
            </a:pPr>
            <a:endParaRPr lang="ca-ES" sz="2000" dirty="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ca-ES" sz="2000" dirty="0" smtClean="0">
                <a:sym typeface="Wingdings" pitchFamily="2" charset="2"/>
              </a:rPr>
              <a:t>   Procedir en </a:t>
            </a:r>
            <a:r>
              <a:rPr lang="ca-ES" sz="2000" dirty="0" smtClean="0">
                <a:solidFill>
                  <a:srgbClr val="C00000"/>
                </a:solidFill>
                <a:sym typeface="Wingdings" pitchFamily="2" charset="2"/>
              </a:rPr>
              <a:t>precaució</a:t>
            </a:r>
            <a:r>
              <a:rPr lang="ca-ES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ca-ES" sz="2000" dirty="0" smtClean="0">
                <a:sym typeface="Wingdings" pitchFamily="2" charset="2"/>
              </a:rPr>
              <a:t>mantenint </a:t>
            </a:r>
            <a:r>
              <a:rPr lang="ca-ES" sz="2000" dirty="0" smtClean="0">
                <a:solidFill>
                  <a:srgbClr val="C00000"/>
                </a:solidFill>
                <a:sym typeface="Wingdings" pitchFamily="2" charset="2"/>
              </a:rPr>
              <a:t>comunicació</a:t>
            </a:r>
            <a:r>
              <a:rPr lang="ca-ES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ca-ES" sz="2000" dirty="0" smtClean="0">
                <a:sym typeface="Wingdings" pitchFamily="2" charset="2"/>
              </a:rPr>
              <a:t>amb  pacient </a:t>
            </a:r>
            <a:r>
              <a:rPr lang="ca-ES" sz="2000" b="1" dirty="0" smtClean="0">
                <a:solidFill>
                  <a:srgbClr val="C00000"/>
                </a:solidFill>
                <a:sym typeface="Wingdings" pitchFamily="2" charset="2"/>
              </a:rPr>
              <a:t>Col·laboració  </a:t>
            </a:r>
          </a:p>
          <a:p>
            <a:pPr>
              <a:buFont typeface="Arial" charset="0"/>
              <a:buNone/>
            </a:pPr>
            <a:endParaRPr lang="ca-ES" sz="2000" dirty="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ca-ES" sz="2000" dirty="0" smtClean="0">
                <a:sym typeface="Wingdings" pitchFamily="2" charset="2"/>
              </a:rPr>
              <a:t>Avançar TET,  1ª  </a:t>
            </a:r>
            <a:r>
              <a:rPr lang="ca-ES" sz="2000" dirty="0" err="1" smtClean="0">
                <a:sym typeface="Wingdings" pitchFamily="2" charset="2"/>
              </a:rPr>
              <a:t>dificult</a:t>
            </a:r>
            <a:r>
              <a:rPr lang="ca-ES" sz="2000" dirty="0" smtClean="0">
                <a:sym typeface="Wingdings" pitchFamily="2" charset="2"/>
              </a:rPr>
              <a:t>. travessar cànula, 2ª </a:t>
            </a:r>
            <a:r>
              <a:rPr lang="ca-ES" sz="2000" dirty="0" err="1" smtClean="0">
                <a:sym typeface="Wingdings" pitchFamily="2" charset="2"/>
              </a:rPr>
              <a:t>dificult</a:t>
            </a:r>
            <a:r>
              <a:rPr lang="ca-ES" sz="2000" dirty="0" smtClean="0">
                <a:sym typeface="Wingdings" pitchFamily="2" charset="2"/>
              </a:rPr>
              <a:t>. glotis </a:t>
            </a:r>
            <a:r>
              <a:rPr lang="ca-ES" sz="2000" b="1" dirty="0" smtClean="0">
                <a:solidFill>
                  <a:srgbClr val="C00000"/>
                </a:solidFill>
                <a:sym typeface="Wingdings" pitchFamily="2" charset="2"/>
              </a:rPr>
              <a:t>respirar fondo </a:t>
            </a:r>
            <a:r>
              <a:rPr lang="ca-ES" sz="2000" dirty="0" smtClean="0">
                <a:sym typeface="Wingdings" pitchFamily="2" charset="2"/>
              </a:rPr>
              <a:t>(facilita </a:t>
            </a:r>
            <a:r>
              <a:rPr lang="ca-ES" sz="2000" dirty="0" err="1" smtClean="0">
                <a:sym typeface="Wingdings" pitchFamily="2" charset="2"/>
              </a:rPr>
              <a:t>abertura</a:t>
            </a:r>
            <a:r>
              <a:rPr lang="ca-ES" sz="2000" dirty="0" smtClean="0">
                <a:sym typeface="Wingdings" pitchFamily="2" charset="2"/>
              </a:rPr>
              <a:t> glotis  i totes les </a:t>
            </a:r>
            <a:r>
              <a:rPr lang="ca-ES" sz="2000" dirty="0" err="1" smtClean="0">
                <a:sym typeface="Wingdings" pitchFamily="2" charset="2"/>
              </a:rPr>
              <a:t>estruct</a:t>
            </a:r>
            <a:r>
              <a:rPr lang="ca-ES" sz="2000" dirty="0" smtClean="0">
                <a:sym typeface="Wingdings" pitchFamily="2" charset="2"/>
              </a:rPr>
              <a:t>. </a:t>
            </a:r>
            <a:r>
              <a:rPr lang="ca-ES" sz="2000" dirty="0" err="1" smtClean="0">
                <a:sym typeface="Wingdings" pitchFamily="2" charset="2"/>
              </a:rPr>
              <a:t>faringeas-laringees</a:t>
            </a:r>
            <a:r>
              <a:rPr lang="ca-ES" sz="2000" dirty="0" smtClean="0">
                <a:sym typeface="Wingdings" pitchFamily="2" charset="2"/>
              </a:rPr>
              <a:t>)</a:t>
            </a:r>
          </a:p>
          <a:p>
            <a:pPr>
              <a:buFont typeface="Arial" charset="0"/>
              <a:buNone/>
            </a:pPr>
            <a:r>
              <a:rPr lang="ca-ES" sz="2000" dirty="0" smtClean="0">
                <a:sym typeface="Wingdings" pitchFamily="2" charset="2"/>
              </a:rPr>
              <a:t>           </a:t>
            </a:r>
          </a:p>
          <a:p>
            <a:pPr>
              <a:buFont typeface="Arial" charset="0"/>
              <a:buNone/>
            </a:pPr>
            <a:endParaRPr lang="ca-ES" sz="2000" dirty="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endParaRPr lang="ca-ES" sz="2000" dirty="0" smtClean="0">
              <a:solidFill>
                <a:srgbClr val="C00000"/>
              </a:solidFill>
              <a:sym typeface="Wingdings" pitchFamily="2" charset="2"/>
            </a:endParaRPr>
          </a:p>
          <a:p>
            <a:endParaRPr lang="ca-ES" sz="2000" dirty="0" smtClean="0"/>
          </a:p>
        </p:txBody>
      </p:sp>
      <p:sp>
        <p:nvSpPr>
          <p:cNvPr id="4" name="3 Flecha abajo"/>
          <p:cNvSpPr/>
          <p:nvPr/>
        </p:nvSpPr>
        <p:spPr>
          <a:xfrm>
            <a:off x="4067944" y="3861048"/>
            <a:ext cx="360363" cy="217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/>
          </a:p>
        </p:txBody>
      </p:sp>
      <p:sp>
        <p:nvSpPr>
          <p:cNvPr id="5" name="4 Flecha abajo"/>
          <p:cNvSpPr/>
          <p:nvPr/>
        </p:nvSpPr>
        <p:spPr>
          <a:xfrm>
            <a:off x="4067944" y="4797152"/>
            <a:ext cx="360363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/>
          <a:lstStyle/>
          <a:p>
            <a:endParaRPr lang="ca-ES" sz="2000" dirty="0" smtClean="0"/>
          </a:p>
          <a:p>
            <a:r>
              <a:rPr lang="ca-ES" sz="2000" dirty="0" smtClean="0"/>
              <a:t>La intubació en </a:t>
            </a:r>
            <a:r>
              <a:rPr lang="ca-ES" sz="2000" dirty="0" err="1" smtClean="0"/>
              <a:t>fibrobroncoscopi</a:t>
            </a:r>
            <a:r>
              <a:rPr lang="ca-ES" sz="2000" dirty="0" smtClean="0"/>
              <a:t>  és de elecció en cas intubació difícil coneguda  (87- 100% èxit)</a:t>
            </a:r>
          </a:p>
          <a:p>
            <a:r>
              <a:rPr lang="ca-ES" sz="2000" dirty="0" smtClean="0"/>
              <a:t>Es una tècnica de intubació que tot anestesiòleg hauria de conèixer </a:t>
            </a:r>
          </a:p>
          <a:p>
            <a:r>
              <a:rPr lang="ca-ES" sz="2000" dirty="0" smtClean="0"/>
              <a:t>Es considera una tècnica laboriosa de lent aprenentatge ( +/- 20 intubacions)</a:t>
            </a:r>
          </a:p>
          <a:p>
            <a:r>
              <a:rPr lang="ca-ES" sz="2000" dirty="0" smtClean="0"/>
              <a:t>Es important realitzar tallers de reciclatge periòdics</a:t>
            </a:r>
          </a:p>
          <a:p>
            <a:endParaRPr lang="ca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BIBLIOGRAFIA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1800" dirty="0" smtClean="0"/>
              <a:t>Dana M. Johnson, Aaron M. From, Russell B. Smith, Robert P. From, </a:t>
            </a:r>
            <a:r>
              <a:rPr lang="en-US" sz="1800" dirty="0" err="1" smtClean="0"/>
              <a:t>Mazen</a:t>
            </a:r>
            <a:r>
              <a:rPr lang="en-US" sz="1800" dirty="0" smtClean="0"/>
              <a:t> A. </a:t>
            </a:r>
            <a:r>
              <a:rPr lang="en-US" sz="1800" dirty="0" err="1" smtClean="0"/>
              <a:t>Maktabi</a:t>
            </a:r>
            <a:r>
              <a:rPr lang="en-US" sz="1800" dirty="0" smtClean="0"/>
              <a:t>. </a:t>
            </a:r>
            <a:r>
              <a:rPr lang="en-US" sz="1800" b="1" dirty="0" smtClean="0"/>
              <a:t>Endoscopic Study of Mechanisms of Failure of </a:t>
            </a:r>
            <a:r>
              <a:rPr lang="en-US" sz="1800" b="1" dirty="0" err="1" smtClean="0"/>
              <a:t>Endotracheal</a:t>
            </a:r>
            <a:r>
              <a:rPr lang="en-US" sz="1800" b="1" dirty="0" smtClean="0"/>
              <a:t> Tube Advancement into the Trachea during Awake </a:t>
            </a:r>
            <a:r>
              <a:rPr lang="en-US" sz="1800" b="1" dirty="0" err="1" smtClean="0"/>
              <a:t>Fiberoptic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Orotracheal</a:t>
            </a:r>
            <a:r>
              <a:rPr lang="en-US" sz="1800" b="1" dirty="0" smtClean="0"/>
              <a:t> Intubation</a:t>
            </a:r>
            <a:r>
              <a:rPr lang="en-US" sz="1800" dirty="0" smtClean="0"/>
              <a:t>. Anesthesiology  2005;(5):910–4. </a:t>
            </a:r>
          </a:p>
          <a:p>
            <a:pPr marL="457200" indent="-457200">
              <a:buFont typeface="+mj-lt"/>
              <a:buAutoNum type="arabicPeriod"/>
            </a:pPr>
            <a:endParaRPr lang="ca-E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Atlas GM</a:t>
            </a:r>
            <a:r>
              <a:rPr lang="en-US" sz="1800" b="1" dirty="0" smtClean="0"/>
              <a:t>. A Comparison of </a:t>
            </a:r>
            <a:r>
              <a:rPr lang="en-US" sz="1800" b="1" dirty="0" err="1" smtClean="0"/>
              <a:t>Fiberoptic</a:t>
            </a:r>
            <a:r>
              <a:rPr lang="en-US" sz="1800" b="1" dirty="0" smtClean="0"/>
              <a:t>-Compatible Oral Airways. Special Article</a:t>
            </a:r>
            <a:r>
              <a:rPr lang="en-US" sz="1800" dirty="0" smtClean="0"/>
              <a:t>. Jour </a:t>
            </a:r>
            <a:r>
              <a:rPr lang="en-US" sz="1800" dirty="0" err="1" smtClean="0"/>
              <a:t>Clin</a:t>
            </a:r>
            <a:r>
              <a:rPr lang="en-US" sz="1800" dirty="0" smtClean="0"/>
              <a:t> </a:t>
            </a:r>
            <a:r>
              <a:rPr lang="en-US" sz="1800" dirty="0" err="1" smtClean="0"/>
              <a:t>Anesth</a:t>
            </a:r>
            <a:r>
              <a:rPr lang="en-US" sz="1800" dirty="0" smtClean="0"/>
              <a:t> 2004;66–73. </a:t>
            </a:r>
          </a:p>
          <a:p>
            <a:pPr marL="457200" indent="-457200">
              <a:buFont typeface="+mj-lt"/>
              <a:buAutoNum type="arabicPeriod"/>
            </a:pPr>
            <a:endParaRPr lang="ca-E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O’Sullivan E, </a:t>
            </a:r>
            <a:r>
              <a:rPr lang="en-US" sz="1800" dirty="0" err="1" smtClean="0"/>
              <a:t>Laffey</a:t>
            </a:r>
            <a:r>
              <a:rPr lang="en-US" sz="1800" dirty="0" smtClean="0"/>
              <a:t> J, </a:t>
            </a:r>
            <a:r>
              <a:rPr lang="en-US" sz="1800" dirty="0" err="1" smtClean="0"/>
              <a:t>Pandit</a:t>
            </a:r>
            <a:r>
              <a:rPr lang="en-US" sz="1800" dirty="0" smtClean="0"/>
              <a:t> JJ. </a:t>
            </a:r>
            <a:r>
              <a:rPr lang="en-US" sz="1800" b="1" dirty="0" smtClean="0"/>
              <a:t>A rude awakening after our fourth “NAP”: lessons for airway management</a:t>
            </a:r>
            <a:r>
              <a:rPr lang="en-US" sz="1800" dirty="0" smtClean="0"/>
              <a:t>. </a:t>
            </a:r>
            <a:r>
              <a:rPr lang="en-US" sz="1800" dirty="0" err="1" smtClean="0"/>
              <a:t>Anaesthesia</a:t>
            </a:r>
            <a:r>
              <a:rPr lang="en-US" sz="1800" dirty="0" smtClean="0"/>
              <a:t>, 2011, 66, pages 331–340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Cook TM, Woodall N, Harper J, </a:t>
            </a:r>
            <a:r>
              <a:rPr lang="en-US" sz="1800" dirty="0" err="1" smtClean="0"/>
              <a:t>Benger</a:t>
            </a:r>
            <a:r>
              <a:rPr lang="en-US" sz="1800" dirty="0" smtClean="0"/>
              <a:t> J. </a:t>
            </a:r>
            <a:r>
              <a:rPr lang="en-US" sz="1800" b="1" dirty="0" smtClean="0"/>
              <a:t>Major complications of airway management in the UK : results of the Fourth National Audit Project of the Royal College of </a:t>
            </a:r>
            <a:r>
              <a:rPr lang="en-US" sz="1800" b="1" dirty="0" err="1" smtClean="0"/>
              <a:t>Anaesthetists</a:t>
            </a:r>
            <a:r>
              <a:rPr lang="en-US" sz="1800" b="1" dirty="0" smtClean="0"/>
              <a:t> and the Difficult Airway Society </a:t>
            </a:r>
            <a:r>
              <a:rPr lang="en-US" sz="1800" dirty="0" smtClean="0"/>
              <a:t>. Part 2 : intensive care and emergency departments †. Br Jour </a:t>
            </a:r>
            <a:r>
              <a:rPr lang="en-US" sz="1800" dirty="0" err="1" smtClean="0"/>
              <a:t>Anaesth</a:t>
            </a:r>
            <a:r>
              <a:rPr lang="en-US" sz="1800" dirty="0" smtClean="0"/>
              <a:t> 2011;106(March):632–42.</a:t>
            </a:r>
            <a:endParaRPr lang="ca-ES" sz="1800" dirty="0" smtClean="0"/>
          </a:p>
          <a:p>
            <a:pPr marL="457200" indent="-457200">
              <a:buFont typeface="+mj-lt"/>
              <a:buAutoNum type="arabicPeriod"/>
            </a:pPr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1 Título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941388"/>
          </a:xfrm>
        </p:spPr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VIDEOS</a:t>
            </a:r>
          </a:p>
        </p:txBody>
      </p:sp>
      <p:sp>
        <p:nvSpPr>
          <p:cNvPr id="10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32" name="1-Intubación oral con fibroscopio en paciente dormid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7632700" cy="610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 idx="4294967295"/>
          </p:nvPr>
        </p:nvSpPr>
        <p:spPr>
          <a:xfrm>
            <a:off x="395288" y="-171450"/>
            <a:ext cx="8229600" cy="941388"/>
          </a:xfrm>
        </p:spPr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VIDEOS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9701" name="2-INTUBACION FIBROBRONCOSCOPIO DESPIERTOwmv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20713"/>
            <a:ext cx="7993063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941388"/>
          </a:xfrm>
        </p:spPr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VIDEOS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0725" name="3-INTUBACIÓN CON FIBROBRONCOSCOPI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785225" cy="585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INTRODUCCIÓ</a:t>
            </a:r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a-ES" sz="2000" dirty="0" smtClean="0"/>
              <a:t>       </a:t>
            </a:r>
          </a:p>
          <a:p>
            <a:pPr>
              <a:buFont typeface="Arial" charset="0"/>
              <a:buNone/>
            </a:pPr>
            <a:r>
              <a:rPr lang="ca-ES" sz="2000" dirty="0" smtClean="0"/>
              <a:t>      La utilització del </a:t>
            </a:r>
            <a:r>
              <a:rPr lang="ca-ES" sz="2000" dirty="0" err="1" smtClean="0"/>
              <a:t>fibrobroncoscopi</a:t>
            </a:r>
            <a:r>
              <a:rPr lang="ca-ES" sz="2000" dirty="0" smtClean="0"/>
              <a:t>  es de 1ª elecció en cas de previsió de </a:t>
            </a:r>
            <a:r>
              <a:rPr lang="ca-ES" sz="2000" dirty="0" smtClean="0">
                <a:solidFill>
                  <a:srgbClr val="C00000"/>
                </a:solidFill>
              </a:rPr>
              <a:t>via aèria difícil amb el malalt despert </a:t>
            </a:r>
            <a:r>
              <a:rPr lang="ca-ES" sz="2000" dirty="0" smtClean="0"/>
              <a:t>i en respiració espontània (SCART, ASA, ESRA ...</a:t>
            </a:r>
          </a:p>
          <a:p>
            <a:pPr>
              <a:buFont typeface="Arial" charset="0"/>
              <a:buNone/>
            </a:pPr>
            <a:endParaRPr lang="ca-ES" sz="2000" dirty="0" smtClean="0"/>
          </a:p>
          <a:p>
            <a:pPr>
              <a:buFont typeface="Arial" charset="0"/>
              <a:buNone/>
            </a:pPr>
            <a:r>
              <a:rPr lang="ca-ES" sz="2000" dirty="0" smtClean="0"/>
              <a:t>           La 1º intubació en fibra òptica es realitza fa 35a (</a:t>
            </a:r>
            <a:r>
              <a:rPr lang="ca-ES" sz="2000" dirty="0" err="1" smtClean="0"/>
              <a:t>Murphy</a:t>
            </a:r>
            <a:r>
              <a:rPr lang="ca-ES" sz="2000" dirty="0" smtClean="0"/>
              <a:t> 1967).</a:t>
            </a:r>
          </a:p>
          <a:p>
            <a:pPr>
              <a:buFont typeface="Arial" charset="0"/>
              <a:buNone/>
            </a:pPr>
            <a:endParaRPr lang="ca-ES" sz="2000" dirty="0" smtClean="0"/>
          </a:p>
          <a:p>
            <a:pPr>
              <a:buFont typeface="Arial" charset="0"/>
              <a:buNone/>
            </a:pPr>
            <a:endParaRPr lang="ca-ES" sz="2000" dirty="0" smtClean="0"/>
          </a:p>
          <a:p>
            <a:pPr>
              <a:buFont typeface="Arial" charset="0"/>
              <a:buNone/>
            </a:pPr>
            <a:endParaRPr lang="ca-ES" sz="2000" dirty="0" smtClean="0"/>
          </a:p>
        </p:txBody>
      </p:sp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900113" y="4076700"/>
            <a:ext cx="777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>
                <a:latin typeface="Calibri" pitchFamily="34" charset="0"/>
              </a:rPr>
              <a:t>Es base en la reflexió lluminosa, mitjançant un feix de fibres òptiques que es transmet una imatge des de una lent distal fins lent ocular.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COMPONENTS  FIBROBRONCOSCOPI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ca-ES" sz="2000" dirty="0" smtClean="0"/>
          </a:p>
          <a:p>
            <a:pPr>
              <a:buFont typeface="Wingdings" pitchFamily="2" charset="2"/>
              <a:buChar char="ü"/>
            </a:pPr>
            <a:r>
              <a:rPr lang="ca-ES" sz="2000" b="1" dirty="0" smtClean="0">
                <a:solidFill>
                  <a:schemeClr val="accent2"/>
                </a:solidFill>
              </a:rPr>
              <a:t>Manubri / mànec/cos:</a:t>
            </a:r>
          </a:p>
          <a:p>
            <a:pPr>
              <a:buFont typeface="Wingdings" pitchFamily="2" charset="2"/>
              <a:buChar char="Ø"/>
            </a:pPr>
            <a:r>
              <a:rPr lang="ca-ES" sz="1800" dirty="0" smtClean="0"/>
              <a:t>Lent ocular,  graduació per corregir la distància focal</a:t>
            </a:r>
          </a:p>
          <a:p>
            <a:pPr>
              <a:buFont typeface="Wingdings" pitchFamily="2" charset="2"/>
              <a:buChar char="Ø"/>
            </a:pPr>
            <a:r>
              <a:rPr lang="ca-ES" sz="1800" dirty="0" smtClean="0"/>
              <a:t>Palanca controla  </a:t>
            </a:r>
            <a:r>
              <a:rPr lang="ca-ES" sz="1800" dirty="0" err="1" smtClean="0"/>
              <a:t>flexió-deflexió</a:t>
            </a:r>
            <a:r>
              <a:rPr lang="ca-ES" sz="1800" dirty="0" smtClean="0"/>
              <a:t> punta</a:t>
            </a:r>
          </a:p>
          <a:p>
            <a:pPr>
              <a:buFont typeface="Wingdings" pitchFamily="2" charset="2"/>
              <a:buChar char="Ø"/>
            </a:pPr>
            <a:r>
              <a:rPr lang="ca-ES" sz="1800" dirty="0" smtClean="0"/>
              <a:t>Extrem proximal del canal de treball (adm. medicació, O2, aspiració?)</a:t>
            </a:r>
          </a:p>
          <a:p>
            <a:pPr>
              <a:buFont typeface="Wingdings" pitchFamily="2" charset="2"/>
              <a:buChar char="Ø"/>
            </a:pPr>
            <a:endParaRPr lang="ca-ES" sz="2000" dirty="0" smtClean="0"/>
          </a:p>
          <a:p>
            <a:pPr>
              <a:buFont typeface="Wingdings" pitchFamily="2" charset="2"/>
              <a:buChar char="ü"/>
            </a:pPr>
            <a:r>
              <a:rPr lang="ca-ES" sz="2000" b="1" dirty="0" smtClean="0">
                <a:solidFill>
                  <a:schemeClr val="accent2"/>
                </a:solidFill>
              </a:rPr>
              <a:t>Corda de inserció:</a:t>
            </a:r>
          </a:p>
          <a:p>
            <a:pPr>
              <a:buFont typeface="Wingdings" pitchFamily="2" charset="2"/>
              <a:buChar char="Ø"/>
            </a:pPr>
            <a:r>
              <a:rPr lang="ca-ES" sz="1800" dirty="0" smtClean="0"/>
              <a:t>Conté fibres que transmeten la llum, la imatge i el canal de treball</a:t>
            </a:r>
          </a:p>
          <a:p>
            <a:pPr>
              <a:buFont typeface="Wingdings" pitchFamily="2" charset="2"/>
              <a:buChar char="Ø"/>
            </a:pPr>
            <a:r>
              <a:rPr lang="ca-ES" sz="1800" dirty="0" smtClean="0"/>
              <a:t>Long. 200-300mm, </a:t>
            </a:r>
            <a:r>
              <a:rPr lang="ca-ES" sz="1800" dirty="0" err="1" smtClean="0"/>
              <a:t>diametre</a:t>
            </a:r>
            <a:r>
              <a:rPr lang="ca-ES" sz="1800" dirty="0" smtClean="0"/>
              <a:t> 3,7 mm</a:t>
            </a:r>
          </a:p>
          <a:p>
            <a:pPr>
              <a:buFont typeface="Wingdings" pitchFamily="2" charset="2"/>
              <a:buChar char="Ø"/>
            </a:pPr>
            <a:endParaRPr lang="ca-ES" sz="1800" dirty="0" smtClean="0"/>
          </a:p>
          <a:p>
            <a:pPr>
              <a:buFont typeface="Wingdings" pitchFamily="2" charset="2"/>
              <a:buChar char="ü"/>
            </a:pPr>
            <a:r>
              <a:rPr lang="ca-ES" sz="2000" b="1" dirty="0" smtClean="0">
                <a:solidFill>
                  <a:schemeClr val="accent2"/>
                </a:solidFill>
              </a:rPr>
              <a:t>Cordó Lluminós:</a:t>
            </a:r>
          </a:p>
          <a:p>
            <a:pPr>
              <a:buFont typeface="Wingdings" pitchFamily="2" charset="2"/>
              <a:buChar char="Ø"/>
            </a:pPr>
            <a:r>
              <a:rPr lang="ca-ES" sz="1800" dirty="0" smtClean="0"/>
              <a:t>Porta la llum des de font fins al cos. És diferent </a:t>
            </a:r>
            <a:r>
              <a:rPr lang="ca-ES" sz="1800" dirty="0" err="1" smtClean="0"/>
              <a:t>dep</a:t>
            </a:r>
            <a:r>
              <a:rPr lang="ca-ES" sz="1800" dirty="0" smtClean="0"/>
              <a:t>. del model (alguns bateria)</a:t>
            </a:r>
          </a:p>
          <a:p>
            <a:pPr>
              <a:buFont typeface="Arial" charset="0"/>
              <a:buNone/>
            </a:pPr>
            <a:r>
              <a:rPr lang="ca-ES" sz="20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936625"/>
          </a:xfrm>
        </p:spPr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MÓDELS DE FIBROBRONCOSCOPIS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Marques         </a:t>
            </a:r>
            <a:r>
              <a:rPr lang="es-ES" b="1" dirty="0" err="1" smtClean="0"/>
              <a:t>Tall</a:t>
            </a:r>
            <a:r>
              <a:rPr lang="es-ES" b="1" dirty="0" smtClean="0"/>
              <a:t> de </a:t>
            </a:r>
            <a:r>
              <a:rPr lang="es-ES" b="1" dirty="0" err="1" smtClean="0"/>
              <a:t>inserció</a:t>
            </a:r>
            <a:r>
              <a:rPr lang="es-ES" b="1" dirty="0" smtClean="0"/>
              <a:t>            TET</a:t>
            </a:r>
          </a:p>
          <a:p>
            <a:r>
              <a:rPr lang="ca-ES" b="1" dirty="0" err="1" smtClean="0">
                <a:solidFill>
                  <a:schemeClr val="accent2"/>
                </a:solidFill>
              </a:rPr>
              <a:t>Olympus</a:t>
            </a:r>
            <a:r>
              <a:rPr lang="ca-ES" dirty="0" smtClean="0"/>
              <a:t>            600 mm                        &gt;4</a:t>
            </a:r>
          </a:p>
          <a:p>
            <a:r>
              <a:rPr lang="ca-ES" dirty="0" err="1" smtClean="0"/>
              <a:t>Pentax</a:t>
            </a:r>
            <a:r>
              <a:rPr lang="ca-ES" dirty="0" smtClean="0"/>
              <a:t>                600 mm                        &gt;3,5</a:t>
            </a:r>
          </a:p>
          <a:p>
            <a:r>
              <a:rPr lang="sv-SE" dirty="0" smtClean="0"/>
              <a:t>Karl Storz           650 mm                        &gt;4</a:t>
            </a:r>
          </a:p>
          <a:p>
            <a:r>
              <a:rPr lang="ca-ES" dirty="0" err="1" smtClean="0"/>
              <a:t>Machida</a:t>
            </a:r>
            <a:r>
              <a:rPr lang="ca-ES" dirty="0" smtClean="0"/>
              <a:t>             600 mm                        &gt;4,5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FIBROSCOPI  OLYMPUS</a:t>
            </a:r>
          </a:p>
        </p:txBody>
      </p:sp>
      <p:pic>
        <p:nvPicPr>
          <p:cNvPr id="17410" name="Picture 3" descr="C:\Users\Benet Bayo\Documents\Documents\Montse -hospital\Fibrobroncoscopi\fotos fibro\26072012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341438"/>
            <a:ext cx="6034088" cy="4525962"/>
          </a:xfrm>
        </p:spPr>
      </p:pic>
      <p:sp>
        <p:nvSpPr>
          <p:cNvPr id="17411" name="5 CuadroTexto"/>
          <p:cNvSpPr txBox="1">
            <a:spLocks noChangeArrowheads="1"/>
          </p:cNvSpPr>
          <p:nvPr/>
        </p:nvSpPr>
        <p:spPr bwMode="auto">
          <a:xfrm>
            <a:off x="1835150" y="4724400"/>
            <a:ext cx="210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latin typeface="Calibri" pitchFamily="34" charset="0"/>
              </a:rPr>
              <a:t>Manubri/mànec/cos</a:t>
            </a:r>
          </a:p>
        </p:txBody>
      </p:sp>
      <p:sp>
        <p:nvSpPr>
          <p:cNvPr id="17412" name="6 CuadroTexto"/>
          <p:cNvSpPr txBox="1">
            <a:spLocks noChangeArrowheads="1"/>
          </p:cNvSpPr>
          <p:nvPr/>
        </p:nvSpPr>
        <p:spPr bwMode="auto">
          <a:xfrm>
            <a:off x="3924300" y="2997200"/>
            <a:ext cx="1811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latin typeface="Calibri" pitchFamily="34" charset="0"/>
              </a:rPr>
              <a:t>Corda de inserció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AVALUACIÓ VIA AÈRIA DIFÍCIL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endParaRPr lang="ca-ES" sz="2000" smtClean="0"/>
          </a:p>
          <a:p>
            <a:r>
              <a:rPr lang="ca-ES" sz="2000" smtClean="0"/>
              <a:t>   Importància en la </a:t>
            </a:r>
            <a:r>
              <a:rPr lang="ca-ES" sz="2000" b="1" smtClean="0"/>
              <a:t>detecció de via aèria difícil</a:t>
            </a:r>
            <a:r>
              <a:rPr lang="ca-ES" sz="2000" smtClean="0"/>
              <a:t> i/o ventilació difícil</a:t>
            </a:r>
          </a:p>
          <a:p>
            <a:endParaRPr lang="ca-ES" sz="2000" smtClean="0"/>
          </a:p>
          <a:p>
            <a:r>
              <a:rPr lang="ca-ES" sz="2000" smtClean="0"/>
              <a:t>    </a:t>
            </a:r>
            <a:r>
              <a:rPr lang="ca-ES" sz="2000" b="1" smtClean="0"/>
              <a:t>Informació al pacient </a:t>
            </a:r>
            <a:r>
              <a:rPr lang="ca-ES" sz="2000" smtClean="0">
                <a:sym typeface="Wingdings" pitchFamily="2" charset="2"/>
              </a:rPr>
              <a:t>  Tipus intubació i  sedació en cas de IOT amb pacient despert   col·laboració         ansietat      </a:t>
            </a:r>
          </a:p>
          <a:p>
            <a:endParaRPr lang="ca-ES" sz="2000" smtClean="0">
              <a:sym typeface="Wingdings" pitchFamily="2" charset="2"/>
            </a:endParaRPr>
          </a:p>
          <a:p>
            <a:endParaRPr lang="ca-ES" sz="2000" smtClean="0">
              <a:sym typeface="Wingdings" pitchFamily="2" charset="2"/>
            </a:endParaRPr>
          </a:p>
          <a:p>
            <a:endParaRPr lang="ca-ES" sz="200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ca-ES" sz="2000" smtClean="0">
                <a:sym typeface="Wingdings" pitchFamily="2" charset="2"/>
              </a:rPr>
              <a:t>                                     </a:t>
            </a:r>
            <a:r>
              <a:rPr lang="ca-ES" sz="2400" smtClean="0">
                <a:sym typeface="Wingdings" pitchFamily="2" charset="2"/>
              </a:rPr>
              <a:t> </a:t>
            </a:r>
            <a:r>
              <a:rPr lang="ca-ES" sz="2400" b="1" smtClean="0">
                <a:solidFill>
                  <a:srgbClr val="C00000"/>
                </a:solidFill>
                <a:sym typeface="Wingdings" pitchFamily="2" charset="2"/>
              </a:rPr>
              <a:t>VISITA   PREANESTÈSIA</a:t>
            </a:r>
            <a:endParaRPr lang="ca-ES" sz="2400" b="1" smtClean="0">
              <a:solidFill>
                <a:srgbClr val="C00000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716463" y="2997200"/>
            <a:ext cx="14287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/>
          </a:p>
        </p:txBody>
      </p:sp>
      <p:sp>
        <p:nvSpPr>
          <p:cNvPr id="5" name="4 Flecha abajo"/>
          <p:cNvSpPr/>
          <p:nvPr/>
        </p:nvSpPr>
        <p:spPr>
          <a:xfrm>
            <a:off x="3995738" y="3644900"/>
            <a:ext cx="360362" cy="431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endParaRPr lang="es-ES" sz="3200" b="1" smtClean="0">
              <a:solidFill>
                <a:srgbClr val="C00000"/>
              </a:solidFill>
            </a:endParaRPr>
          </a:p>
        </p:txBody>
      </p:sp>
      <p:pic>
        <p:nvPicPr>
          <p:cNvPr id="1945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6626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600" b="1" dirty="0" smtClean="0">
                <a:solidFill>
                  <a:srgbClr val="C00000"/>
                </a:solidFill>
              </a:rPr>
              <a:t>PREANESTÈSIA</a:t>
            </a:r>
            <a:endParaRPr lang="ca-ES" sz="3600" b="1" dirty="0">
              <a:solidFill>
                <a:srgbClr val="C00000"/>
              </a:solidFill>
            </a:endParaRPr>
          </a:p>
        </p:txBody>
      </p:sp>
      <p:sp>
        <p:nvSpPr>
          <p:cNvPr id="20482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/>
              <a:t>Informació pacient</a:t>
            </a:r>
          </a:p>
          <a:p>
            <a:r>
              <a:rPr lang="ca-ES" sz="2000" dirty="0" err="1" smtClean="0">
                <a:solidFill>
                  <a:srgbClr val="C00000"/>
                </a:solidFill>
              </a:rPr>
              <a:t>Premedicació</a:t>
            </a:r>
            <a:r>
              <a:rPr lang="ca-ES" sz="2000" dirty="0" smtClean="0"/>
              <a:t>:  </a:t>
            </a:r>
            <a:r>
              <a:rPr lang="ca-ES" sz="2000" dirty="0" err="1" smtClean="0"/>
              <a:t>Midazolam</a:t>
            </a:r>
            <a:r>
              <a:rPr lang="ca-ES" sz="2000" dirty="0" smtClean="0"/>
              <a:t> 1-2mg  +  atropina 0,5-1mg (</a:t>
            </a:r>
            <a:r>
              <a:rPr lang="ca-ES" sz="2000" dirty="0" err="1" smtClean="0"/>
              <a:t>antisialogog</a:t>
            </a:r>
            <a:r>
              <a:rPr lang="ca-ES" sz="2000" dirty="0" smtClean="0"/>
              <a:t>)</a:t>
            </a:r>
          </a:p>
          <a:p>
            <a:r>
              <a:rPr lang="ca-ES" sz="2000" dirty="0" smtClean="0"/>
              <a:t>Ulleres nasals  2 </a:t>
            </a:r>
            <a:r>
              <a:rPr lang="ca-ES" sz="2000" dirty="0" err="1" smtClean="0"/>
              <a:t>lx</a:t>
            </a:r>
            <a:r>
              <a:rPr lang="ca-ES" sz="2000" dirty="0" smtClean="0"/>
              <a:t>´</a:t>
            </a:r>
          </a:p>
          <a:p>
            <a:r>
              <a:rPr lang="ca-ES" sz="2000" dirty="0" smtClean="0">
                <a:solidFill>
                  <a:srgbClr val="C00000"/>
                </a:solidFill>
              </a:rPr>
              <a:t>Anestèsia tòpica:</a:t>
            </a:r>
          </a:p>
          <a:p>
            <a:pPr>
              <a:buFont typeface="Wingdings" pitchFamily="2" charset="2"/>
              <a:buChar char="ü"/>
            </a:pPr>
            <a:r>
              <a:rPr lang="ca-ES" sz="2000" b="1" dirty="0" smtClean="0"/>
              <a:t>IOT  oral:</a:t>
            </a:r>
          </a:p>
          <a:p>
            <a:pPr>
              <a:buFont typeface="Arial" charset="0"/>
              <a:buNone/>
            </a:pPr>
            <a:r>
              <a:rPr lang="ca-ES" sz="2000" dirty="0" smtClean="0"/>
              <a:t>       Inhalacions Xilocaïna 10%  1-2 </a:t>
            </a:r>
            <a:r>
              <a:rPr lang="ca-ES" sz="2000" dirty="0" err="1" smtClean="0"/>
              <a:t>inh</a:t>
            </a:r>
            <a:r>
              <a:rPr lang="ca-ES" sz="2000" dirty="0" smtClean="0"/>
              <a:t>/3 cops </a:t>
            </a:r>
            <a:r>
              <a:rPr lang="ca-ES" sz="1600" dirty="0" smtClean="0"/>
              <a:t>(dosis màx. 200-300mg)</a:t>
            </a:r>
          </a:p>
          <a:p>
            <a:pPr>
              <a:buFont typeface="Arial" charset="0"/>
              <a:buNone/>
            </a:pPr>
            <a:r>
              <a:rPr lang="ca-ES" sz="1600" dirty="0" smtClean="0"/>
              <a:t>         </a:t>
            </a:r>
            <a:r>
              <a:rPr lang="ca-ES" sz="2000" dirty="0" smtClean="0"/>
              <a:t>Nebulitzacions  </a:t>
            </a:r>
            <a:r>
              <a:rPr lang="ca-ES" sz="2000" dirty="0" err="1" smtClean="0"/>
              <a:t>Lido</a:t>
            </a:r>
            <a:r>
              <a:rPr lang="ca-ES" sz="2000" dirty="0" smtClean="0"/>
              <a:t> 2%  5ml </a:t>
            </a:r>
            <a:r>
              <a:rPr lang="ca-ES" sz="1600" dirty="0" smtClean="0"/>
              <a:t>( 20´abans </a:t>
            </a:r>
            <a:r>
              <a:rPr lang="ca-ES" sz="1600" dirty="0" err="1" smtClean="0"/>
              <a:t>fibrobronc</a:t>
            </a:r>
            <a:r>
              <a:rPr lang="ca-ES" sz="1600" dirty="0" smtClean="0"/>
              <a:t>.)</a:t>
            </a:r>
          </a:p>
          <a:p>
            <a:pPr>
              <a:buFont typeface="Wingdings" pitchFamily="2" charset="2"/>
              <a:buChar char="ü"/>
            </a:pPr>
            <a:r>
              <a:rPr lang="ca-ES" sz="2000" b="1" dirty="0" smtClean="0"/>
              <a:t>IOT  nasal:</a:t>
            </a:r>
          </a:p>
          <a:p>
            <a:pPr>
              <a:buFont typeface="Arial" charset="0"/>
              <a:buNone/>
            </a:pPr>
            <a:r>
              <a:rPr lang="ca-ES" sz="2000" dirty="0" smtClean="0"/>
              <a:t>      Dissolució </a:t>
            </a:r>
            <a:r>
              <a:rPr lang="ca-ES" sz="2000" dirty="0" err="1" smtClean="0"/>
              <a:t>Lido</a:t>
            </a:r>
            <a:r>
              <a:rPr lang="ca-ES" sz="2000" dirty="0" smtClean="0"/>
              <a:t> 4% + </a:t>
            </a:r>
            <a:r>
              <a:rPr lang="ca-ES" sz="2000" dirty="0" err="1" smtClean="0"/>
              <a:t>fenilefrina</a:t>
            </a:r>
            <a:r>
              <a:rPr lang="ca-ES" sz="2000" dirty="0" smtClean="0"/>
              <a:t> 0,5% (VC), </a:t>
            </a:r>
            <a:r>
              <a:rPr lang="ca-ES" sz="1600" dirty="0" smtClean="0"/>
              <a:t>bena xopa en la fosa nasal escollida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 smtClean="0">
                <a:solidFill>
                  <a:srgbClr val="C00000"/>
                </a:solidFill>
              </a:rPr>
              <a:t>FIBROBRONCOSCOPIA  NASAL</a:t>
            </a:r>
          </a:p>
        </p:txBody>
      </p:sp>
      <p:sp>
        <p:nvSpPr>
          <p:cNvPr id="21506" name="4 Marcador de texto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4040187" cy="431800"/>
          </a:xfrm>
        </p:spPr>
        <p:txBody>
          <a:bodyPr/>
          <a:lstStyle/>
          <a:p>
            <a:r>
              <a:rPr lang="ca-ES" sz="2000" b="0" smtClean="0">
                <a:solidFill>
                  <a:srgbClr val="C00000"/>
                </a:solidFill>
              </a:rPr>
              <a:t>                AVANTATGES</a:t>
            </a:r>
          </a:p>
        </p:txBody>
      </p:sp>
      <p:sp>
        <p:nvSpPr>
          <p:cNvPr id="21507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849688"/>
          </a:xfrm>
        </p:spPr>
        <p:txBody>
          <a:bodyPr/>
          <a:lstStyle/>
          <a:p>
            <a:r>
              <a:rPr lang="ca-ES" sz="2000" b="1" smtClean="0"/>
              <a:t>Innecessari obrir boca</a:t>
            </a:r>
          </a:p>
          <a:p>
            <a:r>
              <a:rPr lang="ca-ES" sz="2000" b="1" smtClean="0"/>
              <a:t>Tèc. Fibroscopi  + fàcil</a:t>
            </a:r>
          </a:p>
          <a:p>
            <a:r>
              <a:rPr lang="ca-ES" sz="2000" b="1" smtClean="0"/>
              <a:t>Menys  basques- nàusees</a:t>
            </a:r>
          </a:p>
          <a:p>
            <a:r>
              <a:rPr lang="ca-ES" sz="2000" smtClean="0"/>
              <a:t>Millor confort  pacient</a:t>
            </a:r>
          </a:p>
          <a:p>
            <a:r>
              <a:rPr lang="ca-ES" sz="2000" smtClean="0"/>
              <a:t>Millors cuidats boca</a:t>
            </a:r>
          </a:p>
          <a:p>
            <a:r>
              <a:rPr lang="ca-ES" sz="2000" smtClean="0"/>
              <a:t>Menys lesions laring. a curt termini</a:t>
            </a:r>
          </a:p>
          <a:p>
            <a:r>
              <a:rPr lang="ca-ES" sz="2000" smtClean="0"/>
              <a:t>Facilita avançar TET i fibroscopi</a:t>
            </a:r>
          </a:p>
        </p:txBody>
      </p:sp>
      <p:sp>
        <p:nvSpPr>
          <p:cNvPr id="21508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00563" y="1700213"/>
            <a:ext cx="4041775" cy="360362"/>
          </a:xfrm>
        </p:spPr>
        <p:txBody>
          <a:bodyPr/>
          <a:lstStyle/>
          <a:p>
            <a:r>
              <a:rPr lang="ca-ES" sz="2000" b="0" smtClean="0">
                <a:solidFill>
                  <a:srgbClr val="C00000"/>
                </a:solidFill>
              </a:rPr>
              <a:t>           INCONVENIENTS</a:t>
            </a:r>
          </a:p>
        </p:txBody>
      </p:sp>
      <p:sp>
        <p:nvSpPr>
          <p:cNvPr id="21509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849688"/>
          </a:xfrm>
        </p:spPr>
        <p:txBody>
          <a:bodyPr/>
          <a:lstStyle/>
          <a:p>
            <a:r>
              <a:rPr lang="ca-ES" sz="2000" b="1" smtClean="0"/>
              <a:t>TET + petit</a:t>
            </a:r>
          </a:p>
          <a:p>
            <a:r>
              <a:rPr lang="ca-ES" sz="2000" b="1" smtClean="0"/>
              <a:t>Temps preparació  més llarg</a:t>
            </a:r>
          </a:p>
          <a:p>
            <a:r>
              <a:rPr lang="ca-ES" sz="2000" b="1" smtClean="0"/>
              <a:t>+ traumatismes nasals (epistaxis)</a:t>
            </a:r>
          </a:p>
          <a:p>
            <a:r>
              <a:rPr lang="ca-ES" sz="2000" smtClean="0"/>
              <a:t>Lesions tunelitz. mucosa/ necrosis nasal</a:t>
            </a:r>
          </a:p>
          <a:p>
            <a:r>
              <a:rPr lang="ca-ES" sz="2000" smtClean="0"/>
              <a:t>+ sinusitis, + otitis</a:t>
            </a:r>
          </a:p>
          <a:p>
            <a:r>
              <a:rPr lang="ca-ES" sz="2000" b="1" smtClean="0"/>
              <a:t>Contraindicat</a:t>
            </a:r>
            <a:r>
              <a:rPr lang="ca-ES" sz="2000" smtClean="0"/>
              <a:t>: pòlips nasals o trauma base crani.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860</Words>
  <Application>Microsoft Office PowerPoint</Application>
  <PresentationFormat>Presentación en pantalla (4:3)</PresentationFormat>
  <Paragraphs>119</Paragraphs>
  <Slides>18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MANEIG  FIBROBRONCOSCOPI</vt:lpstr>
      <vt:lpstr>INTRODUCCIÓ</vt:lpstr>
      <vt:lpstr>COMPONENTS  FIBROBRONCOSCOPI</vt:lpstr>
      <vt:lpstr>MÓDELS DE FIBROBRONCOSCOPIS</vt:lpstr>
      <vt:lpstr>FIBROSCOPI  OLYMPUS</vt:lpstr>
      <vt:lpstr>AVALUACIÓ VIA AÈRIA DIFÍCIL</vt:lpstr>
      <vt:lpstr>Presentación de PowerPoint</vt:lpstr>
      <vt:lpstr> PREANESTÈSIA</vt:lpstr>
      <vt:lpstr>FIBROBRONCOSCOPIA  NASAL</vt:lpstr>
      <vt:lpstr>PREPARACIÓ MATERIAL </vt:lpstr>
      <vt:lpstr>Presentación de PowerPoint</vt:lpstr>
      <vt:lpstr>MONITORITZACIÓ I SEDACIÓ</vt:lpstr>
      <vt:lpstr>FIBROBRONCOSCÒPIA  ORAL</vt:lpstr>
      <vt:lpstr>CONCLUSIONS</vt:lpstr>
      <vt:lpstr>BIBLIOGRAFIA</vt:lpstr>
      <vt:lpstr>VIDEOS</vt:lpstr>
      <vt:lpstr>VIDEOS</vt:lpstr>
      <vt:lpstr>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MANEIG  FIBROBRONCOSCOPI</dc:title>
  <dc:creator>Benet Bayo</dc:creator>
  <cp:lastModifiedBy>M Carmen</cp:lastModifiedBy>
  <cp:revision>165</cp:revision>
  <dcterms:created xsi:type="dcterms:W3CDTF">2012-05-25T09:04:01Z</dcterms:created>
  <dcterms:modified xsi:type="dcterms:W3CDTF">2013-01-21T09:45:26Z</dcterms:modified>
</cp:coreProperties>
</file>